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60" r:id="rId2"/>
    <p:sldId id="261" r:id="rId3"/>
    <p:sldId id="273" r:id="rId4"/>
    <p:sldId id="274" r:id="rId5"/>
    <p:sldId id="275" r:id="rId6"/>
    <p:sldId id="276" r:id="rId7"/>
    <p:sldId id="278" r:id="rId8"/>
    <p:sldId id="277" r:id="rId9"/>
    <p:sldId id="262" r:id="rId10"/>
    <p:sldId id="281" r:id="rId11"/>
    <p:sldId id="263" r:id="rId12"/>
    <p:sldId id="264" r:id="rId13"/>
    <p:sldId id="271" r:id="rId14"/>
    <p:sldId id="265" r:id="rId15"/>
    <p:sldId id="266" r:id="rId16"/>
    <p:sldId id="267" r:id="rId17"/>
    <p:sldId id="279" r:id="rId18"/>
    <p:sldId id="280" r:id="rId19"/>
    <p:sldId id="272" r:id="rId20"/>
    <p:sldId id="28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75" autoAdjust="0"/>
  </p:normalViewPr>
  <p:slideViewPr>
    <p:cSldViewPr snapToGrid="0" snapToObjects="1">
      <p:cViewPr>
        <p:scale>
          <a:sx n="91" d="100"/>
          <a:sy n="91" d="100"/>
        </p:scale>
        <p:origin x="-1210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4F1F9-670B-4BD8-A79A-22FF1A005646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88F4B-C8AB-4DED-82A3-6F6C06D4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50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88F4B-C8AB-4DED-82A3-6F6C06D43A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27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73606" y="6355260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181" y="261425"/>
            <a:ext cx="2656954" cy="563312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</p:spTree>
    <p:extLst>
      <p:ext uri="{BB962C8B-B14F-4D97-AF65-F5344CB8AC3E}">
        <p14:creationId xmlns:p14="http://schemas.microsoft.com/office/powerpoint/2010/main" val="1073698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55241" y="6356350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32125" y="5291167"/>
            <a:ext cx="619233" cy="74308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-1161972" y="1451193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8" name="TextBox 7"/>
          <p:cNvSpPr txBox="1"/>
          <p:nvPr userDrawn="1"/>
        </p:nvSpPr>
        <p:spPr>
          <a:xfrm rot="5400000">
            <a:off x="117044" y="6376216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638449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00650" y="6354123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19543" y="5307876"/>
            <a:ext cx="619233" cy="74308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104323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474" y="2648601"/>
            <a:ext cx="4184041" cy="87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147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1023679"/>
            <a:ext cx="8509103" cy="9260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2009775"/>
            <a:ext cx="8509103" cy="428604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76650" y="6375400"/>
            <a:ext cx="2133600" cy="365125"/>
          </a:xfrm>
        </p:spPr>
        <p:txBody>
          <a:bodyPr/>
          <a:lstStyle>
            <a:lvl1pPr algn="ctr">
              <a:defRPr/>
            </a:lvl1pPr>
          </a:lstStyle>
          <a:p>
            <a:fld id="{A349544A-F1CD-3844-BFB3-6D230A0137DD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765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229544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762375" y="6334125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</p:spTree>
    <p:extLst>
      <p:ext uri="{BB962C8B-B14F-4D97-AF65-F5344CB8AC3E}">
        <p14:creationId xmlns:p14="http://schemas.microsoft.com/office/powerpoint/2010/main" val="389358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09834" y="6349336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69796"/>
            <a:ext cx="619233" cy="743080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49819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14307" y="6380336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81172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886200" y="6384925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50450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596185" y="6391749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50559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65513" y="6349337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850138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19014" y="6384925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251043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9544A-F1CD-3844-BFB3-6D230A0137D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71F5F-C8AF-484B-B19A-A0CBCE8C7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01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Leyla.Rahjou-Esfandiary@fda.hhs.gov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en-US" sz="32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SPL Implementation Working Group</a:t>
            </a:r>
            <a: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Leyla Rahjou-Esfandiary</a:t>
            </a:r>
            <a:b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32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October</a:t>
            </a:r>
            <a:r>
              <a:rPr lang="en-US" sz="32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2016</a:t>
            </a:r>
            <a:b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722313" y="2336345"/>
            <a:ext cx="7772400" cy="1500187"/>
          </a:xfrm>
        </p:spPr>
        <p:txBody>
          <a:bodyPr/>
          <a:lstStyle/>
          <a:p>
            <a:pPr lvl="0" algn="ctr"/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CDER Drug Registration and Listing Compliance Program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7894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81510" y="894768"/>
            <a:ext cx="707191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FDA relies on firms to submit accurate and complete data at the time of submission and </a:t>
            </a:r>
            <a:r>
              <a:rPr lang="en-US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existing registration and listing information when required.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Automated validations in place can only eliminate certain deficiencies at the time of submission.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data is widely used inside and outside FDA.</a:t>
            </a:r>
          </a:p>
        </p:txBody>
      </p:sp>
    </p:spTree>
    <p:extLst>
      <p:ext uri="{BB962C8B-B14F-4D97-AF65-F5344CB8AC3E}">
        <p14:creationId xmlns:p14="http://schemas.microsoft.com/office/powerpoint/2010/main" val="153681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850" y="643433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FDA Use of the R&amp;L Data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23850" y="1569453"/>
            <a:ext cx="8509103" cy="4740812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Inspections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Post-marketing surveillance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Recalls and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hortage programs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Adverse Event Reporting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Supply chain security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Counterterrorism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many more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15459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47650" y="462364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Outside FDA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23850" y="1678001"/>
            <a:ext cx="8509103" cy="428604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Healthcare providers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rescribing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Dispensing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Drug data banks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CMS and insurance industry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Reimbursement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many more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36208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620" y="389935"/>
            <a:ext cx="8509103" cy="1022405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Integrity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605667"/>
            <a:ext cx="8509103" cy="469015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Accuracy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consistency of stored data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Imposed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a database at its design stage through the use of standard rules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procedures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Maintained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the use of error checking and validation routines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data integrity is essential for designing, implementing and using all those key programs.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4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3850" y="263188"/>
            <a:ext cx="8509103" cy="926020"/>
          </a:xfrm>
        </p:spPr>
        <p:txBody>
          <a:bodyPr/>
          <a:lstStyle/>
          <a:p>
            <a:pPr algn="l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a nutshell…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850" y="1161076"/>
            <a:ext cx="8509103" cy="522384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data submitted to FDA in accordance to section 510 of the FD&amp;C Act, provides an inventory of all drugs and their representative labeling which are available in commercial distribution in the United States at the time; and all establishments involved in the manufacturing process of those drugs.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ALL NEED THIS INFORMATION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BE ACCURATE, COMPLETE AND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UP-TO-DATE!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648200"/>
            <a:ext cx="1270314" cy="1412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72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90088" y="2273416"/>
            <a:ext cx="8229600" cy="1686187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Compliance Procedure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07645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850" y="643434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Surveillance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23850" y="1702051"/>
            <a:ext cx="8509103" cy="4593767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Generate periodic reports to find common errors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ips from patients, healthcare providers and drug databanks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Collaborate with other FDA offices and other government agencies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 commercial sales data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 import data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8927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688701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Deficiency Letters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29213"/>
            <a:ext cx="8509103" cy="4566606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Reaching out to firms to notify them of the deficiency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days to fix the data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need manual overrides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 the process early!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sure your establishment registration and labeler contact information are up-to-date!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7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642796"/>
            <a:ext cx="8509103" cy="1140737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Actions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02051"/>
            <a:ext cx="8509103" cy="4593767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Removal of published data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NDC Directory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DECRS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Untitled letters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Warning letters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Posted online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be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linked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online search results</a:t>
            </a: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93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487629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 more to come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198136"/>
            <a:ext cx="6400800" cy="2605135"/>
          </a:xfrm>
        </p:spPr>
        <p:txBody>
          <a:bodyPr>
            <a:normAutofit fontScale="92500" lnSpcReduction="10000"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 tuned!</a:t>
            </a: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Questions: </a:t>
            </a:r>
          </a:p>
          <a:p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Leyla.Rahjou-Esfandiary@fda.hhs.gov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eDRLS@fda.hhs.gov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13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560669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49" y="1711011"/>
            <a:ext cx="8509103" cy="428604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Establishment Registration: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Statutory requirement since 1963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U.S.C. §§ 360(b), (c), (d), and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Drug Listing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Statutory requirement since 1973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U.S.C. § 360(j)(1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9464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857250"/>
            <a:ext cx="61150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71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361198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Rule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49" y="1233182"/>
            <a:ext cx="8509103" cy="536268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C.F.R. Part 207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in 2006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Final Rule published on August 31, 2016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go in effect on November 29, 2016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RAHJOUL\Desktop\new-regulations-cartoon-300x2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39" y="3699545"/>
            <a:ext cx="4244830" cy="289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9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650280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576300"/>
            <a:ext cx="8639081" cy="517858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Definitions: some new and revised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 (same as bulk drug substance)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Finished and unfinished drug product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Domestic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Registrant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Outsourcing facility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Importer (to be included in establishment registration)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Manufacture (separated from relabel, repack, salvage)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Private label distribution</a:t>
            </a: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25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636170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49" y="1486689"/>
            <a:ext cx="8509103" cy="50136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information must be submitted to FDA electronically!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Adds the registration update window (October-December) consistent with FDASIA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Adds no change certification for drug listing</a:t>
            </a:r>
          </a:p>
          <a:p>
            <a:pPr lvl="0"/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Adds UFI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establishment registration (under FDASIA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/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Requires the inclusion of inactive ingredients for drug listing</a:t>
            </a:r>
          </a:p>
          <a:p>
            <a:pPr lvl="0"/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5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677128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502780"/>
            <a:ext cx="8509103" cy="5132911"/>
          </a:xfrm>
        </p:spPr>
        <p:txBody>
          <a:bodyPr>
            <a:normAutofit fontScale="92500" lnSpcReduction="10000"/>
          </a:bodyPr>
          <a:lstStyle/>
          <a:p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include the proposed provision to require the inclusion of NDC on the drug </a:t>
            </a:r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label</a:t>
            </a:r>
          </a:p>
          <a:p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NDCs 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proposed by registrants and can be “reserved” for a drug that is under </a:t>
            </a:r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</a:p>
          <a:p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NDCs are not allowed on the label of non-drugs</a:t>
            </a:r>
          </a:p>
          <a:p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what changes require assignment of a new NDC (inactive ingredient is not included on the list </a:t>
            </a:r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it </a:t>
            </a:r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in the Proposed Rule)</a:t>
            </a:r>
          </a:p>
          <a:p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NDCs cannot be </a:t>
            </a:r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reused</a:t>
            </a:r>
          </a:p>
          <a:p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alpha characters allowed</a:t>
            </a:r>
            <a:endParaRPr lang="en-US" sz="3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2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652948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839027"/>
            <a:ext cx="8509103" cy="4809129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how 207 applies 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PLDs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requirements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registrants when listing a human drug manufactured for a PLD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repackagers, relabelers and salvagers registration and listing requirements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Introduces the source NDC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02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653591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688668"/>
            <a:ext cx="8509103" cy="4707896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information on how to obtain a waiver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requirements for official contacts and U.S. agents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Importer information submitted through establishment registration not drug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listing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Categorizes registration and listing information as disclosable or non-disclosable to public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63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803633"/>
            <a:ext cx="8229600" cy="273481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 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Compliance Program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2297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8482</TotalTime>
  <Words>676</Words>
  <Application>Microsoft Office PowerPoint</Application>
  <PresentationFormat>On-screen Show (4:3)</PresentationFormat>
  <Paragraphs>120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SPL Implementation Working Group Leyla Rahjou-Esfandiary October 2016  </vt:lpstr>
      <vt:lpstr>Background</vt:lpstr>
      <vt:lpstr>New Rule</vt:lpstr>
      <vt:lpstr>What’s “New”?</vt:lpstr>
      <vt:lpstr>What’s “New”?</vt:lpstr>
      <vt:lpstr>What’s “New”?</vt:lpstr>
      <vt:lpstr>What’s “New”?</vt:lpstr>
      <vt:lpstr>What’s “New”?</vt:lpstr>
      <vt:lpstr>Registration and Listing   Compliance Program</vt:lpstr>
      <vt:lpstr>PowerPoint Presentation</vt:lpstr>
      <vt:lpstr>FDA Use of the R&amp;L Data</vt:lpstr>
      <vt:lpstr>Outside FDA</vt:lpstr>
      <vt:lpstr>Data Integrity </vt:lpstr>
      <vt:lpstr>In a nutshell…</vt:lpstr>
      <vt:lpstr>Registration and Listing Compliance Procedure</vt:lpstr>
      <vt:lpstr>Surveillance</vt:lpstr>
      <vt:lpstr>Deficiency Letters</vt:lpstr>
      <vt:lpstr>Actions</vt:lpstr>
      <vt:lpstr>Much more to come</vt:lpstr>
      <vt:lpstr>PowerPoint Presentation</vt:lpstr>
    </vt:vector>
  </TitlesOfParts>
  <Company>Sensis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Cory Grabow</dc:creator>
  <cp:lastModifiedBy>Rahjou-Esfandiary, Leyla</cp:lastModifiedBy>
  <cp:revision>69</cp:revision>
  <dcterms:created xsi:type="dcterms:W3CDTF">2015-10-02T20:33:31Z</dcterms:created>
  <dcterms:modified xsi:type="dcterms:W3CDTF">2016-10-04T20:00:39Z</dcterms:modified>
</cp:coreProperties>
</file>